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65" r:id="rId6"/>
    <p:sldId id="260" r:id="rId7"/>
    <p:sldId id="263" r:id="rId8"/>
    <p:sldId id="264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bie Barr" initials="DB" lastIdx="2" clrIdx="0">
    <p:extLst>
      <p:ext uri="{19B8F6BF-5375-455C-9EA6-DF929625EA0E}">
        <p15:presenceInfo xmlns:p15="http://schemas.microsoft.com/office/powerpoint/2012/main" userId="S::DBarr@nacha.org::f50fb05e-32b9-4972-8bb5-7beea39a73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DFF"/>
    <a:srgbClr val="02C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9"/>
    <p:restoredTop sz="96378"/>
  </p:normalViewPr>
  <p:slideViewPr>
    <p:cSldViewPr snapToGrid="0" snapToObjects="1" showGuides="1">
      <p:cViewPr varScale="1">
        <p:scale>
          <a:sx n="55" d="100"/>
          <a:sy n="55" d="100"/>
        </p:scale>
        <p:origin x="84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04873-B4F7-0B4A-83F5-99642115D81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49E0C-2319-9441-9949-0F93394B7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4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AC983-AB9E-954F-941C-6AAB135FA6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850" y="378823"/>
            <a:ext cx="11050127" cy="744584"/>
          </a:xfrm>
        </p:spPr>
        <p:txBody>
          <a:bodyPr anchor="b">
            <a:normAutofit/>
          </a:bodyPr>
          <a:lstStyle>
            <a:lvl1pPr algn="l">
              <a:defRPr sz="3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Arial Bold • size 35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03179-9564-2941-A222-BC523EC435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661" y="2394774"/>
            <a:ext cx="11051191" cy="564800"/>
          </a:xfrm>
        </p:spPr>
        <p:txBody>
          <a:bodyPr>
            <a:normAutofit/>
          </a:bodyPr>
          <a:lstStyle>
            <a:lvl1pPr marL="0" indent="0" algn="l">
              <a:buNone/>
              <a:defRPr sz="2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enter speaker • Arial Regular size 25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952595-FE0A-F347-8A5C-744B1DD68C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850" y="1795075"/>
            <a:ext cx="11051938" cy="599699"/>
          </a:xfrm>
        </p:spPr>
        <p:txBody>
          <a:bodyPr/>
          <a:lstStyle>
            <a:lvl1pPr marL="0" indent="0" algn="l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enter date • Arial Regular • size 20</a:t>
            </a:r>
          </a:p>
        </p:txBody>
      </p:sp>
    </p:spTree>
    <p:extLst>
      <p:ext uri="{BB962C8B-B14F-4D97-AF65-F5344CB8AC3E}">
        <p14:creationId xmlns:p14="http://schemas.microsoft.com/office/powerpoint/2010/main" val="358740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BD34-B619-7545-A88C-69681AC40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697" y="307522"/>
            <a:ext cx="6384225" cy="132556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F1C3-5A5D-7744-981F-EB3B965CF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698" y="1830812"/>
            <a:ext cx="6260991" cy="385958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3E160-0640-C04F-A021-5F53857B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D219D-A98E-134E-8BDF-E6BF8A4F78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6B940-0E39-D448-89B8-2A037D52260C}"/>
              </a:ext>
            </a:extLst>
          </p:cNvPr>
          <p:cNvSpPr txBox="1"/>
          <p:nvPr userDrawn="1"/>
        </p:nvSpPr>
        <p:spPr>
          <a:xfrm>
            <a:off x="8169802" y="6119718"/>
            <a:ext cx="360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30000" dirty="0">
                <a:solidFill>
                  <a:schemeClr val="tx1"/>
                </a:solidFill>
                <a:latin typeface="Radikal" pitchFamily="2" charset="77"/>
                <a:cs typeface="Arial" panose="020B0604020202020204" pitchFamily="34" charset="0"/>
              </a:rPr>
              <a:t>©</a:t>
            </a:r>
            <a:r>
              <a:rPr lang="en-US" sz="800" b="0" i="0" dirty="0">
                <a:solidFill>
                  <a:schemeClr val="tx1"/>
                </a:solidFill>
                <a:latin typeface="Radikal" pitchFamily="2" charset="77"/>
                <a:cs typeface="Arial" panose="020B0604020202020204" pitchFamily="34" charset="0"/>
              </a:rPr>
              <a:t> 2021 </a:t>
            </a:r>
            <a:r>
              <a:rPr lang="en-US" sz="800" b="0" i="0" dirty="0" err="1">
                <a:solidFill>
                  <a:schemeClr val="tx1"/>
                </a:solidFill>
                <a:latin typeface="Radikal" pitchFamily="2" charset="77"/>
                <a:cs typeface="Arial" panose="020B0604020202020204" pitchFamily="34" charset="0"/>
              </a:rPr>
              <a:t>Nacha</a:t>
            </a:r>
            <a:r>
              <a:rPr lang="en-US" sz="800" b="0" i="0" dirty="0">
                <a:solidFill>
                  <a:schemeClr val="tx1"/>
                </a:solidFill>
                <a:latin typeface="Radikal" pitchFamily="2" charset="77"/>
                <a:cs typeface="Arial" panose="020B0604020202020204" pitchFamily="34" charset="0"/>
              </a:rPr>
              <a:t>. All rights reserved. </a:t>
            </a:r>
            <a:r>
              <a:rPr lang="en-US" sz="800" b="0" i="0" dirty="0" err="1">
                <a:solidFill>
                  <a:schemeClr val="tx1"/>
                </a:solidFill>
                <a:latin typeface="Radikal" pitchFamily="2" charset="77"/>
                <a:cs typeface="Arial" panose="020B0604020202020204" pitchFamily="34" charset="0"/>
              </a:rPr>
              <a:t>Nacha</a:t>
            </a:r>
            <a:r>
              <a:rPr lang="en-US" sz="800" b="0" i="0" dirty="0">
                <a:solidFill>
                  <a:schemeClr val="tx1"/>
                </a:solidFill>
                <a:latin typeface="Radikal" pitchFamily="2" charset="77"/>
                <a:cs typeface="Arial" panose="020B0604020202020204" pitchFamily="34" charset="0"/>
              </a:rPr>
              <a:t> staff</a:t>
            </a:r>
            <a:r>
              <a:rPr lang="en-US" sz="800" b="0" i="0" baseline="0" dirty="0">
                <a:solidFill>
                  <a:schemeClr val="tx1"/>
                </a:solidFill>
                <a:latin typeface="Radikal" pitchFamily="2" charset="77"/>
                <a:cs typeface="Arial" panose="020B0604020202020204" pitchFamily="34" charset="0"/>
              </a:rPr>
              <a:t> confidential. </a:t>
            </a:r>
            <a:r>
              <a:rPr lang="en-US" sz="800" b="0" i="0" dirty="0">
                <a:solidFill>
                  <a:schemeClr val="tx1"/>
                </a:solidFill>
                <a:latin typeface="Radikal" pitchFamily="2" charset="77"/>
                <a:cs typeface="Arial" panose="020B0604020202020204" pitchFamily="34" charset="0"/>
              </a:rPr>
              <a:t>This document is confidential and contains information regarding </a:t>
            </a:r>
            <a:r>
              <a:rPr lang="en-US" sz="800" b="0" i="0" dirty="0" err="1">
                <a:solidFill>
                  <a:schemeClr val="tx1"/>
                </a:solidFill>
                <a:latin typeface="Radikal" pitchFamily="2" charset="77"/>
                <a:cs typeface="Arial" panose="020B0604020202020204" pitchFamily="34" charset="0"/>
              </a:rPr>
              <a:t>Nacha</a:t>
            </a:r>
            <a:r>
              <a:rPr lang="en-US" sz="800" b="0" i="0" dirty="0">
                <a:solidFill>
                  <a:schemeClr val="tx1"/>
                </a:solidFill>
                <a:latin typeface="Radikal" pitchFamily="2" charset="77"/>
                <a:cs typeface="Arial" panose="020B0604020202020204" pitchFamily="34" charset="0"/>
              </a:rPr>
              <a:t> staff matters. </a:t>
            </a:r>
          </a:p>
          <a:p>
            <a:r>
              <a:rPr lang="en-US" sz="800" b="0" i="0" dirty="0">
                <a:solidFill>
                  <a:schemeClr val="tx1"/>
                </a:solidFill>
                <a:latin typeface="Radikal" pitchFamily="2" charset="77"/>
                <a:cs typeface="Arial" panose="020B0604020202020204" pitchFamily="34" charset="0"/>
              </a:rPr>
              <a:t>It should not be shared with other parties.</a:t>
            </a:r>
          </a:p>
          <a:p>
            <a:endParaRPr lang="en-US" sz="800" b="0" i="0" dirty="0">
              <a:solidFill>
                <a:schemeClr val="tx1"/>
              </a:solidFill>
              <a:latin typeface="Radikal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9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BD34-B619-7545-A88C-69681AC40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422486"/>
            <a:ext cx="1149505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F1C3-5A5D-7744-981F-EB3B965CF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50" y="1748049"/>
            <a:ext cx="11495050" cy="385958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3E160-0640-C04F-A021-5F53857B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219D-A98E-134E-8BDF-E6BF8A4F78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7A53AF-F955-6641-9579-1C177256B0CB}"/>
              </a:ext>
            </a:extLst>
          </p:cNvPr>
          <p:cNvSpPr txBox="1"/>
          <p:nvPr userDrawn="1"/>
        </p:nvSpPr>
        <p:spPr>
          <a:xfrm>
            <a:off x="8020166" y="6192456"/>
            <a:ext cx="355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3000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©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2021 </a:t>
            </a:r>
            <a:r>
              <a:rPr lang="en-US" sz="800" b="0" i="0" dirty="0" err="1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Nacha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. All rights reserved. </a:t>
            </a:r>
            <a:r>
              <a:rPr lang="en-US" sz="800" b="0" i="0" dirty="0" err="1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Nacha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staff</a:t>
            </a:r>
            <a:r>
              <a:rPr lang="en-US" sz="800" b="0" i="0" baseline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confidential. 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This document is confidential and contains information regarding </a:t>
            </a:r>
            <a:r>
              <a:rPr lang="en-US" sz="800" b="0" i="0" dirty="0" err="1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Nacha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staff matters. </a:t>
            </a:r>
          </a:p>
          <a:p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It should not be shared with other parties.</a:t>
            </a:r>
          </a:p>
          <a:p>
            <a:endParaRPr lang="en-US" sz="800" b="0" i="0" dirty="0">
              <a:solidFill>
                <a:schemeClr val="bg1"/>
              </a:solidFill>
              <a:latin typeface="Radikal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03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BD34-B619-7545-A88C-69681AC40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422486"/>
            <a:ext cx="1149505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F1C3-5A5D-7744-981F-EB3B965CF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50" y="1748049"/>
            <a:ext cx="5616764" cy="385958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3E160-0640-C04F-A021-5F53857B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219D-A98E-134E-8BDF-E6BF8A4F78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7A53AF-F955-6641-9579-1C177256B0CB}"/>
              </a:ext>
            </a:extLst>
          </p:cNvPr>
          <p:cNvSpPr txBox="1"/>
          <p:nvPr userDrawn="1"/>
        </p:nvSpPr>
        <p:spPr>
          <a:xfrm>
            <a:off x="8020166" y="6192456"/>
            <a:ext cx="355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3000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©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2021 </a:t>
            </a:r>
            <a:r>
              <a:rPr lang="en-US" sz="800" b="0" i="0" dirty="0" err="1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Nacha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. All rights reserved. </a:t>
            </a:r>
            <a:r>
              <a:rPr lang="en-US" sz="800" b="0" i="0" dirty="0" err="1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Nacha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staff</a:t>
            </a:r>
            <a:r>
              <a:rPr lang="en-US" sz="800" b="0" i="0" baseline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confidential. 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This document is confidential and contains information regarding </a:t>
            </a:r>
            <a:r>
              <a:rPr lang="en-US" sz="800" b="0" i="0" dirty="0" err="1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Nacha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staff matters. </a:t>
            </a:r>
          </a:p>
          <a:p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It should not be shared with other parties.</a:t>
            </a:r>
          </a:p>
          <a:p>
            <a:endParaRPr lang="en-US" sz="800" b="0" i="0" dirty="0">
              <a:solidFill>
                <a:schemeClr val="bg1"/>
              </a:solidFill>
              <a:latin typeface="Radikal" pitchFamily="2" charset="77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99FAE3-825A-D944-B929-F199A49680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0150" y="1747838"/>
            <a:ext cx="5607050" cy="38592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792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BD34-B619-7545-A88C-69681AC40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425603"/>
            <a:ext cx="11383538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F1C3-5A5D-7744-981F-EB3B965CF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50" y="1748049"/>
            <a:ext cx="11383538" cy="385958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3E160-0640-C04F-A021-5F53857B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219D-A98E-134E-8BDF-E6BF8A4F78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E8389D-B62B-A745-BB3F-493AF9C48F7A}"/>
              </a:ext>
            </a:extLst>
          </p:cNvPr>
          <p:cNvSpPr txBox="1"/>
          <p:nvPr userDrawn="1"/>
        </p:nvSpPr>
        <p:spPr>
          <a:xfrm>
            <a:off x="8020166" y="6192456"/>
            <a:ext cx="355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3000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©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2021 </a:t>
            </a:r>
            <a:r>
              <a:rPr lang="en-US" sz="800" b="0" i="0" dirty="0" err="1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Nacha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. All rights reserved. </a:t>
            </a:r>
            <a:r>
              <a:rPr lang="en-US" sz="800" b="0" i="0" dirty="0" err="1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Nacha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staff</a:t>
            </a:r>
            <a:r>
              <a:rPr lang="en-US" sz="800" b="0" i="0" baseline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confidential. 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This document is confidential and contains information regarding </a:t>
            </a:r>
            <a:r>
              <a:rPr lang="en-US" sz="800" b="0" i="0" dirty="0" err="1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Nacha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staff matters. </a:t>
            </a:r>
          </a:p>
          <a:p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It should not be shared with other parties.</a:t>
            </a:r>
          </a:p>
          <a:p>
            <a:endParaRPr lang="en-US" sz="800" b="0" i="0" dirty="0">
              <a:solidFill>
                <a:schemeClr val="bg1"/>
              </a:solidFill>
              <a:latin typeface="Radikal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3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BD34-B619-7545-A88C-69681AC40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425603"/>
            <a:ext cx="11383538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F1C3-5A5D-7744-981F-EB3B965CF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50" y="1838848"/>
            <a:ext cx="5596668" cy="376878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3E160-0640-C04F-A021-5F53857B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219D-A98E-134E-8BDF-E6BF8A4F78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E8389D-B62B-A745-BB3F-493AF9C48F7A}"/>
              </a:ext>
            </a:extLst>
          </p:cNvPr>
          <p:cNvSpPr txBox="1"/>
          <p:nvPr userDrawn="1"/>
        </p:nvSpPr>
        <p:spPr>
          <a:xfrm>
            <a:off x="8020166" y="6192456"/>
            <a:ext cx="355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3000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©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2021 </a:t>
            </a:r>
            <a:r>
              <a:rPr lang="en-US" sz="800" b="0" i="0" dirty="0" err="1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Nacha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. All rights reserved. </a:t>
            </a:r>
            <a:r>
              <a:rPr lang="en-US" sz="800" b="0" i="0" dirty="0" err="1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Nacha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staff</a:t>
            </a:r>
            <a:r>
              <a:rPr lang="en-US" sz="800" b="0" i="0" baseline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confidential. 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This document is confidential and contains information regarding </a:t>
            </a:r>
            <a:r>
              <a:rPr lang="en-US" sz="800" b="0" i="0" dirty="0" err="1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Nacha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staff matters. </a:t>
            </a:r>
          </a:p>
          <a:p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It should not be shared with other parties.</a:t>
            </a:r>
          </a:p>
          <a:p>
            <a:endParaRPr lang="en-US" sz="800" b="0" i="0" dirty="0">
              <a:solidFill>
                <a:schemeClr val="bg1"/>
              </a:solidFill>
              <a:latin typeface="Radikal" pitchFamily="2" charset="77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5EA50A-3CA3-9A40-B538-A64C12B2D8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9785" y="1838847"/>
            <a:ext cx="5585902" cy="37777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82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3E160-0640-C04F-A021-5F53857B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219D-A98E-134E-8BDF-E6BF8A4F789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CBA344-3993-8A4C-BF7F-060D9D5D9CCD}"/>
              </a:ext>
            </a:extLst>
          </p:cNvPr>
          <p:cNvSpPr/>
          <p:nvPr userDrawn="1"/>
        </p:nvSpPr>
        <p:spPr>
          <a:xfrm>
            <a:off x="0" y="-91440"/>
            <a:ext cx="12192000" cy="509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C4481F-D506-5B4F-AFE0-81FCF614283D}"/>
              </a:ext>
            </a:extLst>
          </p:cNvPr>
          <p:cNvSpPr txBox="1"/>
          <p:nvPr userDrawn="1"/>
        </p:nvSpPr>
        <p:spPr>
          <a:xfrm>
            <a:off x="8020166" y="6192456"/>
            <a:ext cx="355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3000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©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2021 </a:t>
            </a:r>
            <a:r>
              <a:rPr lang="en-US" sz="800" b="0" i="0" dirty="0" err="1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Nacha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. All rights reserved. </a:t>
            </a:r>
            <a:r>
              <a:rPr lang="en-US" sz="800" b="0" i="0" dirty="0" err="1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Nacha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staff</a:t>
            </a:r>
            <a:r>
              <a:rPr lang="en-US" sz="800" b="0" i="0" baseline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confidential. 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This document is confidential and contains information regarding </a:t>
            </a:r>
            <a:r>
              <a:rPr lang="en-US" sz="800" b="0" i="0" dirty="0" err="1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Nacha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staff matters. </a:t>
            </a:r>
          </a:p>
          <a:p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It should not be shared with other parties.</a:t>
            </a:r>
          </a:p>
          <a:p>
            <a:endParaRPr lang="en-US" sz="800" b="0" i="0" dirty="0">
              <a:solidFill>
                <a:schemeClr val="bg1"/>
              </a:solidFill>
              <a:latin typeface="Radikal" pitchFamily="2" charset="77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908BB0-226C-8A41-ADA1-9A79D8B1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47" y="1326678"/>
            <a:ext cx="10515600" cy="2852737"/>
          </a:xfrm>
        </p:spPr>
        <p:txBody>
          <a:bodyPr anchor="b">
            <a:normAutofit/>
          </a:bodyPr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2F1D8E3-A206-724D-968C-DB1B3E4C7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347" y="420640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49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BD34-B619-7545-A88C-69681AC40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422486"/>
            <a:ext cx="11474953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7F1C3-5A5D-7744-981F-EB3B965CF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50" y="1748049"/>
            <a:ext cx="11474953" cy="385958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3E160-0640-C04F-A021-5F53857B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219D-A98E-134E-8BDF-E6BF8A4F789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CBA344-3993-8A4C-BF7F-060D9D5D9CCD}"/>
              </a:ext>
            </a:extLst>
          </p:cNvPr>
          <p:cNvSpPr/>
          <p:nvPr userDrawn="1"/>
        </p:nvSpPr>
        <p:spPr>
          <a:xfrm>
            <a:off x="0" y="-91440"/>
            <a:ext cx="12192000" cy="509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C4481F-D506-5B4F-AFE0-81FCF614283D}"/>
              </a:ext>
            </a:extLst>
          </p:cNvPr>
          <p:cNvSpPr txBox="1"/>
          <p:nvPr userDrawn="1"/>
        </p:nvSpPr>
        <p:spPr>
          <a:xfrm>
            <a:off x="8020166" y="6192456"/>
            <a:ext cx="355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baseline="3000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©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2021 </a:t>
            </a:r>
            <a:r>
              <a:rPr lang="en-US" sz="800" b="0" i="0" dirty="0" err="1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Nacha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. All rights reserved. </a:t>
            </a:r>
            <a:r>
              <a:rPr lang="en-US" sz="800" b="0" i="0" dirty="0" err="1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Nacha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staff</a:t>
            </a:r>
            <a:r>
              <a:rPr lang="en-US" sz="800" b="0" i="0" baseline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confidential. 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This document is confidential and contains information regarding </a:t>
            </a:r>
            <a:r>
              <a:rPr lang="en-US" sz="800" b="0" i="0" dirty="0" err="1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Nacha</a:t>
            </a:r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 staff matters. </a:t>
            </a:r>
          </a:p>
          <a:p>
            <a:r>
              <a:rPr lang="en-US" sz="800" b="0" i="0" dirty="0">
                <a:solidFill>
                  <a:schemeClr val="bg1"/>
                </a:solidFill>
                <a:latin typeface="Radikal" pitchFamily="2" charset="77"/>
                <a:cs typeface="Arial" panose="020B0604020202020204" pitchFamily="34" charset="0"/>
              </a:rPr>
              <a:t>It should not be shared with other parties.</a:t>
            </a:r>
          </a:p>
          <a:p>
            <a:endParaRPr lang="en-US" sz="800" b="0" i="0" dirty="0">
              <a:solidFill>
                <a:schemeClr val="bg1"/>
              </a:solidFill>
              <a:latin typeface="Radikal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2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D5278F-9411-D84B-ACCB-E6251D6C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75" y="500062"/>
            <a:ext cx="39744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96FB1-E373-D846-839D-00395749F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8259" y="500062"/>
            <a:ext cx="61536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CE54-50AD-9943-BBEF-D91568731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5688" y="6412106"/>
            <a:ext cx="41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Radikal Light" pitchFamily="2" charset="77"/>
              </a:defRPr>
            </a:lvl1pPr>
          </a:lstStyle>
          <a:p>
            <a:fld id="{A48D219D-A98E-134E-8BDF-E6BF8A4F78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7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704" r:id="rId3"/>
    <p:sldLayoutId id="2147483719" r:id="rId4"/>
    <p:sldLayoutId id="2147483705" r:id="rId5"/>
    <p:sldLayoutId id="2147483720" r:id="rId6"/>
    <p:sldLayoutId id="2147483721" r:id="rId7"/>
    <p:sldLayoutId id="214748370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Ø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Menlo Regular" panose="020B0609030804020204" pitchFamily="49" charset="0"/>
        <a:buChar char="▻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6FD3B-AEFC-7245-91CB-7B332B9B0D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an IAT?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7CF17-4AE3-3241-A5C6-47D71C2FB7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September 2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8704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9BC65-19AD-4B58-8E76-C01285B3D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6DFF"/>
                </a:solidFill>
              </a:rPr>
              <a:t>What is an IAT?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C1182-713C-40C4-9CA2-D2E8FF9D2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IAT? </a:t>
            </a:r>
          </a:p>
          <a:p>
            <a:r>
              <a:rPr lang="en-US" dirty="0"/>
              <a:t>Important IAT Terms</a:t>
            </a:r>
          </a:p>
          <a:p>
            <a:r>
              <a:rPr lang="en-US" dirty="0"/>
              <a:t>	Financial Agency</a:t>
            </a:r>
          </a:p>
          <a:p>
            <a:r>
              <a:rPr lang="en-US" dirty="0"/>
              <a:t>	Payment Transaction</a:t>
            </a:r>
          </a:p>
          <a:p>
            <a:r>
              <a:rPr lang="en-US" dirty="0"/>
              <a:t>Inbound IATs and Outbound IATs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7650B-3B8D-40EC-AE1C-5B160DE5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219D-A98E-134E-8BDF-E6BF8A4F78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1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E1EFF-4E40-5646-949E-5F73D848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219D-A98E-134E-8BDF-E6BF8A4F7897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81482C-65E3-CA4B-A3DD-20E2B8C51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78" r="5080" b="5767"/>
          <a:stretch/>
        </p:blipFill>
        <p:spPr>
          <a:xfrm>
            <a:off x="485929" y="545910"/>
            <a:ext cx="6993044" cy="514520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7FB6178-2544-BC47-8F87-FBADFCA9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526" y="428436"/>
            <a:ext cx="6384225" cy="1325563"/>
          </a:xfrm>
        </p:spPr>
        <p:txBody>
          <a:bodyPr/>
          <a:lstStyle/>
          <a:p>
            <a:r>
              <a:rPr lang="en-US" dirty="0"/>
              <a:t>What is IAT?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CD9176-005F-634A-9369-D26766E06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556" y="1375845"/>
            <a:ext cx="4492678" cy="385958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rgbClr val="02C500"/>
              </a:buClr>
            </a:pPr>
            <a:r>
              <a:rPr lang="en-US" dirty="0"/>
              <a:t>When payment involves a financial agency outside U.S. jurisdiction, and that payment goes through the U.S. ACH Network, it is an IAT. </a:t>
            </a:r>
          </a:p>
          <a:p>
            <a:pPr>
              <a:lnSpc>
                <a:spcPct val="150000"/>
              </a:lnSpc>
              <a:buClr>
                <a:srgbClr val="02C500"/>
              </a:buClr>
            </a:pPr>
            <a:r>
              <a:rPr lang="en-US" dirty="0"/>
              <a:t>The IAT code is required if the payment goes through the U.S. ACH Network at any point.</a:t>
            </a:r>
          </a:p>
          <a:p>
            <a:pPr>
              <a:lnSpc>
                <a:spcPct val="150000"/>
              </a:lnSpc>
              <a:buClr>
                <a:srgbClr val="02C500"/>
              </a:buClr>
            </a:pPr>
            <a:r>
              <a:rPr lang="en-US" dirty="0"/>
              <a:t>The location of the originator and beneficiary is not considered in identifying an IAT transaction.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FC32DB-0898-384F-B29A-6CED22E7F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632" y="1502734"/>
            <a:ext cx="434158" cy="4052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874026-F34F-114F-8C49-D58CA49A0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125" y="2946118"/>
            <a:ext cx="434158" cy="405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0ECADD-89D6-D54F-8743-24BC9DAD7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515" y="4083047"/>
            <a:ext cx="434158" cy="4052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16ADBD-A31A-3C40-8C52-83871485D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530" y="1932154"/>
            <a:ext cx="3837171" cy="30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1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C477-1CE7-4649-B162-962503B7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IAT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C43CF-C079-4206-91FF-398F97498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150" y="1771207"/>
            <a:ext cx="11383538" cy="3859583"/>
          </a:xfrm>
        </p:spPr>
        <p:txBody>
          <a:bodyPr/>
          <a:lstStyle/>
          <a:p>
            <a:r>
              <a:rPr lang="en-US" dirty="0">
                <a:solidFill>
                  <a:srgbClr val="02C500"/>
                </a:solidFill>
              </a:rPr>
              <a:t>A Financial Agency is an entity authorized by applicable law to accept deposits, or is in the business of issuing money orders or transferring funds.</a:t>
            </a:r>
          </a:p>
          <a:p>
            <a:endParaRPr lang="en-US" dirty="0"/>
          </a:p>
          <a:p>
            <a:r>
              <a:rPr lang="en-US" b="0" dirty="0"/>
              <a:t>	    An office of a Financial Agency is involved in a payment transaction if it </a:t>
            </a:r>
            <a:r>
              <a:rPr lang="en-US" dirty="0"/>
              <a:t>meets at </a:t>
            </a:r>
            <a:br>
              <a:rPr lang="en-US" dirty="0"/>
            </a:br>
            <a:r>
              <a:rPr lang="en-US" dirty="0"/>
              <a:t>                 least one </a:t>
            </a:r>
            <a:r>
              <a:rPr lang="en-US" b="0" dirty="0"/>
              <a:t>of these requirements: </a:t>
            </a:r>
          </a:p>
          <a:p>
            <a:r>
              <a:rPr lang="en-US" b="0" dirty="0"/>
              <a:t>	    • Holding an account that is credited or debited as part of the payment transaction</a:t>
            </a:r>
          </a:p>
          <a:p>
            <a:r>
              <a:rPr lang="en-US" b="0" dirty="0"/>
              <a:t>	    • Receiving or making a payment directly to a party in the transaction</a:t>
            </a:r>
          </a:p>
          <a:p>
            <a:r>
              <a:rPr lang="en-US" b="0" dirty="0"/>
              <a:t>	    </a:t>
            </a:r>
            <a:r>
              <a:rPr lang="en-US" b="0"/>
              <a:t>• Serving as </a:t>
            </a:r>
            <a:r>
              <a:rPr lang="en-US" b="0" dirty="0"/>
              <a:t>an intermediary in the settlement of any part of the payment transaction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C176C-4847-1B47-9731-8CCE00E2F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59" y="2862798"/>
            <a:ext cx="1262117" cy="1676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584BA-8290-4482-A537-FF555CD8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219D-A98E-134E-8BDF-E6BF8A4F78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66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6E0A-90BD-40BB-B534-F3660B9FC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IAT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7E4E6-CF44-4360-8011-B37DC25C6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2C500"/>
                </a:solidFill>
              </a:rPr>
              <a:t>A Payment Transaction refers to:</a:t>
            </a:r>
          </a:p>
          <a:p>
            <a:r>
              <a:rPr lang="en-US" b="0" dirty="0"/>
              <a:t>• An instruction from a sender to a bank to pay, or to obtain payment of, or to cause another bank to pay or to obtain payment of, a fixed or determinate amount of money that is to be paid to, or obtained from, a receiver.</a:t>
            </a:r>
          </a:p>
          <a:p>
            <a:r>
              <a:rPr lang="en-US" b="0" dirty="0"/>
              <a:t>• Any and all settlements, accounting entries, or disbursements that are necessary or appropriate to carry out the instruction. </a:t>
            </a:r>
          </a:p>
          <a:p>
            <a:endParaRPr lang="en-US" dirty="0"/>
          </a:p>
          <a:p>
            <a:r>
              <a:rPr lang="en-US" dirty="0"/>
              <a:t>	       The message or payment instructions do not have to come at the same time as 	       the funding of the transaction.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29920-ED71-429D-AB3C-347DA259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219D-A98E-134E-8BDF-E6BF8A4F789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A0733-2323-FB47-B407-0EB81B4E0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41" y="3865418"/>
            <a:ext cx="1394519" cy="126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9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669B-2EC7-1A4C-8332-F62BD7C8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2C500"/>
                </a:solidFill>
              </a:rPr>
              <a:t>IATs Inbound to U.S.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B51A6-0542-9745-9725-EB3D1A3E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8D219D-A98E-134E-8BDF-E6BF8A4F789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dikal Light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dikal Light" pitchFamily="2" charset="77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EBEE5-EEE6-F941-AA0F-D4A1E351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743" y="1070013"/>
            <a:ext cx="3843546" cy="2680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D3608C-5B33-D24A-B609-B391A9939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298" y="3102233"/>
            <a:ext cx="2576207" cy="25762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905EF0-BB4C-2340-82C2-4D7C5AC92F3D}"/>
              </a:ext>
            </a:extLst>
          </p:cNvPr>
          <p:cNvSpPr txBox="1"/>
          <p:nvPr/>
        </p:nvSpPr>
        <p:spPr>
          <a:xfrm>
            <a:off x="1124088" y="1532573"/>
            <a:ext cx="32141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Foreign bank sends a SWIFT or proprietary message to a Foreign Gateway Operator (either a bank or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payment system operator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originating country)…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85500E37-1854-724E-8248-A87C18812550}"/>
              </a:ext>
            </a:extLst>
          </p:cNvPr>
          <p:cNvSpPr/>
          <p:nvPr/>
        </p:nvSpPr>
        <p:spPr>
          <a:xfrm>
            <a:off x="4911772" y="2410248"/>
            <a:ext cx="2159062" cy="700836"/>
          </a:xfrm>
          <a:prstGeom prst="rightArrow">
            <a:avLst/>
          </a:prstGeom>
          <a:solidFill>
            <a:srgbClr val="02C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6D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3EE1A5-BE29-624D-94E2-48BE84F4B3A1}"/>
              </a:ext>
            </a:extLst>
          </p:cNvPr>
          <p:cNvSpPr txBox="1"/>
          <p:nvPr/>
        </p:nvSpPr>
        <p:spPr>
          <a:xfrm>
            <a:off x="8098634" y="4086081"/>
            <a:ext cx="3788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sends an IAT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an ACH Operator or the RDFI.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B81F6-D446-4D09-AD5E-9D13621A4596}"/>
              </a:ext>
            </a:extLst>
          </p:cNvPr>
          <p:cNvSpPr txBox="1"/>
          <p:nvPr/>
        </p:nvSpPr>
        <p:spPr>
          <a:xfrm>
            <a:off x="4328516" y="3135102"/>
            <a:ext cx="3325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then sends that message to a U.S. Gateway Operator (either a bank or ACH Operator)…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46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8B2D7-6189-3643-A96A-302613326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219D-A98E-134E-8BDF-E6BF8A4F7897}" type="slidenum">
              <a:rPr lang="en-US" smtClean="0"/>
              <a:t>7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685AD11-ED88-2341-9661-50686C47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0" y="422486"/>
            <a:ext cx="11495050" cy="1325563"/>
          </a:xfrm>
        </p:spPr>
        <p:txBody>
          <a:bodyPr/>
          <a:lstStyle/>
          <a:p>
            <a:r>
              <a:rPr lang="en-US" dirty="0">
                <a:solidFill>
                  <a:srgbClr val="046DFF"/>
                </a:solidFill>
              </a:rPr>
              <a:t>IATs Outbound from U.S.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3BABEE-26AF-9E4C-92B2-D0C52921B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89" y="2739843"/>
            <a:ext cx="3843546" cy="268046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67D093B-D4CF-3B44-BB51-3D397690DA42}"/>
              </a:ext>
            </a:extLst>
          </p:cNvPr>
          <p:cNvSpPr txBox="1"/>
          <p:nvPr/>
        </p:nvSpPr>
        <p:spPr>
          <a:xfrm>
            <a:off x="722356" y="1684758"/>
            <a:ext cx="3524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bank (ODFI) sends an IAT to a U.S. Gateway Operator (either a bank or an ACH Operator)…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FE269A7-94EB-4C4C-BEEA-327D5627E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384" y="1227652"/>
            <a:ext cx="2576207" cy="2576207"/>
          </a:xfrm>
          <a:prstGeom prst="rect">
            <a:avLst/>
          </a:prstGeom>
        </p:spPr>
      </p:pic>
      <p:sp>
        <p:nvSpPr>
          <p:cNvPr id="25" name="Right Arrow 24">
            <a:extLst>
              <a:ext uri="{FF2B5EF4-FFF2-40B4-BE49-F238E27FC236}">
                <a16:creationId xmlns:a16="http://schemas.microsoft.com/office/drawing/2014/main" id="{B249183E-E5AD-1342-9D4F-D0794B11559B}"/>
              </a:ext>
            </a:extLst>
          </p:cNvPr>
          <p:cNvSpPr/>
          <p:nvPr/>
        </p:nvSpPr>
        <p:spPr>
          <a:xfrm>
            <a:off x="5199208" y="3880508"/>
            <a:ext cx="2159062" cy="700836"/>
          </a:xfrm>
          <a:prstGeom prst="rightArrow">
            <a:avLst/>
          </a:prstGeom>
          <a:solidFill>
            <a:srgbClr val="046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6D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EB12C6-887E-F342-B51A-64D4A8821F56}"/>
              </a:ext>
            </a:extLst>
          </p:cNvPr>
          <p:cNvSpPr txBox="1"/>
          <p:nvPr/>
        </p:nvSpPr>
        <p:spPr>
          <a:xfrm>
            <a:off x="7890144" y="4018035"/>
            <a:ext cx="3930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who sends the funds through their domestic payment system to the foreign bank.</a:t>
            </a: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70F280-8E2C-D648-9B1E-37B588FFA176}"/>
              </a:ext>
            </a:extLst>
          </p:cNvPr>
          <p:cNvSpPr txBox="1"/>
          <p:nvPr/>
        </p:nvSpPr>
        <p:spPr>
          <a:xfrm>
            <a:off x="4692570" y="2411376"/>
            <a:ext cx="3067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sends a SWIFT or other message to a Foreign Gateway Operator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(either a bank or a payment system operator in the receiving country)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04676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cha Color Palette">
      <a:dk1>
        <a:srgbClr val="000000"/>
      </a:dk1>
      <a:lt1>
        <a:srgbClr val="FFFFFF"/>
      </a:lt1>
      <a:dk2>
        <a:srgbClr val="006EFE"/>
      </a:dk2>
      <a:lt2>
        <a:srgbClr val="0CC40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EC9862D7D57D47B7E49DA97A4DC2C6" ma:contentTypeVersion="7" ma:contentTypeDescription="Create a new document." ma:contentTypeScope="" ma:versionID="84e80853c4fa68e0232f77892d56027f">
  <xsd:schema xmlns:xsd="http://www.w3.org/2001/XMLSchema" xmlns:xs="http://www.w3.org/2001/XMLSchema" xmlns:p="http://schemas.microsoft.com/office/2006/metadata/properties" xmlns:ns3="a22cfce8-b3f9-4889-b368-4573f50ebaf3" xmlns:ns4="4096b902-bc49-46c2-a36d-cd15b08f9b01" targetNamespace="http://schemas.microsoft.com/office/2006/metadata/properties" ma:root="true" ma:fieldsID="964318e6a54111bfe1f9cf510768be68" ns3:_="" ns4:_="">
    <xsd:import namespace="a22cfce8-b3f9-4889-b368-4573f50ebaf3"/>
    <xsd:import namespace="4096b902-bc49-46c2-a36d-cd15b08f9b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cfce8-b3f9-4889-b368-4573f50eba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96b902-bc49-46c2-a36d-cd15b08f9b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AEFD1C-41C9-4F0A-9D55-2A932D062D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2cfce8-b3f9-4889-b368-4573f50ebaf3"/>
    <ds:schemaRef ds:uri="4096b902-bc49-46c2-a36d-cd15b08f9b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8A94DE-05EE-4D7B-B2C4-B4884527FF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871DBA-72E9-44A2-96AA-28DBEB5E392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466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Courier New</vt:lpstr>
      <vt:lpstr>Menlo Regular</vt:lpstr>
      <vt:lpstr>Radikal</vt:lpstr>
      <vt:lpstr>Radikal Light</vt:lpstr>
      <vt:lpstr>Wingdings</vt:lpstr>
      <vt:lpstr>Office Theme</vt:lpstr>
      <vt:lpstr>What is an IAT? </vt:lpstr>
      <vt:lpstr>What is an IAT? </vt:lpstr>
      <vt:lpstr>What is IAT?</vt:lpstr>
      <vt:lpstr>Important IAT Terms</vt:lpstr>
      <vt:lpstr>Important IAT Terms</vt:lpstr>
      <vt:lpstr>IATs Inbound to U.S.</vt:lpstr>
      <vt:lpstr>IATs Outbound from U.S.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Rochelle Sambur</dc:creator>
  <cp:lastModifiedBy>Heather McElrath</cp:lastModifiedBy>
  <cp:revision>85</cp:revision>
  <dcterms:created xsi:type="dcterms:W3CDTF">2020-11-19T21:33:45Z</dcterms:created>
  <dcterms:modified xsi:type="dcterms:W3CDTF">2021-09-03T15:39:53Z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0x01010001EC9862D7D57D47B7E49DA97A4DC2C6</vt:lpwstr>
  </property>
  <property fmtid="{D5CDD505-2E9C-101B-9397-08002B2CF9AE}" pid="3" name="MSIP_Label_da45b88a-5594-48da-b8ff-785865172ca6_Enabled">
    <vt:lpwstr>True</vt:lpwstr>
  </property>
  <property fmtid="{D5CDD505-2E9C-101B-9397-08002B2CF9AE}" pid="4" name="MSIP_Label_da45b88a-5594-48da-b8ff-785865172ca6_SiteId">
    <vt:lpwstr>7de1dfb9-8b3a-4878-b41b-aa05af6fe77c</vt:lpwstr>
  </property>
  <property fmtid="{D5CDD505-2E9C-101B-9397-08002B2CF9AE}" pid="5" name="MSIP_Label_da45b88a-5594-48da-b8ff-785865172ca6_Owner">
    <vt:lpwstr>hmcelrath@nacha.org</vt:lpwstr>
  </property>
  <property fmtid="{D5CDD505-2E9C-101B-9397-08002B2CF9AE}" pid="6" name="MSIP_Label_da45b88a-5594-48da-b8ff-785865172ca6_SetDate">
    <vt:lpwstr>2021-09-03T15:39:53.4470667Z</vt:lpwstr>
  </property>
  <property fmtid="{D5CDD505-2E9C-101B-9397-08002B2CF9AE}" pid="7" name="MSIP_Label_da45b88a-5594-48da-b8ff-785865172ca6_Name">
    <vt:lpwstr>General</vt:lpwstr>
  </property>
  <property fmtid="{D5CDD505-2E9C-101B-9397-08002B2CF9AE}" pid="8" name="MSIP_Label_da45b88a-5594-48da-b8ff-785865172ca6_Application">
    <vt:lpwstr>Microsoft Azure Information Protection</vt:lpwstr>
  </property>
  <property fmtid="{D5CDD505-2E9C-101B-9397-08002B2CF9AE}" pid="9" name="MSIP_Label_da45b88a-5594-48da-b8ff-785865172ca6_ActionId">
    <vt:lpwstr>b89556f2-d0c0-4bef-bfe4-f1761daf1f49</vt:lpwstr>
  </property>
  <property fmtid="{D5CDD505-2E9C-101B-9397-08002B2CF9AE}" pid="10" name="MSIP_Label_da45b88a-5594-48da-b8ff-785865172ca6_Extended_MSFT_Method">
    <vt:lpwstr>Automatic</vt:lpwstr>
  </property>
  <property fmtid="{D5CDD505-2E9C-101B-9397-08002B2CF9AE}" pid="11" name="Sensitivity">
    <vt:lpwstr>General</vt:lpwstr>
  </property>
</Properties>
</file>