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xzKrttlBi40u4ejsyR6a/ng5xK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McElrath" initials="HM" lastIdx="17" clrIdx="0">
    <p:extLst>
      <p:ext uri="{19B8F6BF-5375-455C-9EA6-DF929625EA0E}">
        <p15:presenceInfo xmlns:p15="http://schemas.microsoft.com/office/powerpoint/2012/main" userId="S::hmcelrath@nacha.org::3d09836f-6393-47e9-a9fc-e0d7c1f6e859" providerId="AD"/>
      </p:ext>
    </p:extLst>
  </p:cmAuthor>
  <p:cmAuthor id="2" name="Mike Nelson" initials="MN" lastIdx="3" clrIdx="1">
    <p:extLst>
      <p:ext uri="{19B8F6BF-5375-455C-9EA6-DF929625EA0E}">
        <p15:presenceInfo xmlns:p15="http://schemas.microsoft.com/office/powerpoint/2012/main" userId="S::nelson@teamsubjectmatter.com::83fb3093-ddec-4938-a25d-dcbafe5f6298" providerId="AD"/>
      </p:ext>
    </p:extLst>
  </p:cmAuthor>
  <p:cmAuthor id="3" name="Elizabeth Farren" initials="EF" lastIdx="3" clrIdx="2">
    <p:extLst>
      <p:ext uri="{19B8F6BF-5375-455C-9EA6-DF929625EA0E}">
        <p15:presenceInfo xmlns:p15="http://schemas.microsoft.com/office/powerpoint/2012/main" userId="Elizabeth Farren" providerId="None"/>
      </p:ext>
    </p:extLst>
  </p:cmAuthor>
  <p:cmAuthor id="4" name="Gretchen McCarthy" initials="GM" lastIdx="3" clrIdx="3">
    <p:extLst>
      <p:ext uri="{19B8F6BF-5375-455C-9EA6-DF929625EA0E}">
        <p15:presenceInfo xmlns:p15="http://schemas.microsoft.com/office/powerpoint/2012/main" userId="S::mccarthy@teamsubjectmatter.com::08034f1c-20fb-4131-b8ea-5a7ff9e976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/>
    <p:restoredTop sz="83265" autoAdjust="0"/>
  </p:normalViewPr>
  <p:slideViewPr>
    <p:cSldViewPr snapToGrid="0" snapToObjects="1">
      <p:cViewPr varScale="1">
        <p:scale>
          <a:sx n="95" d="100"/>
          <a:sy n="95" d="100"/>
        </p:scale>
        <p:origin x="16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8" d="100"/>
          <a:sy n="138" d="100"/>
        </p:scale>
        <p:origin x="471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5T12:12:26.903" idx="16">
    <p:pos x="6425" y="4551"/>
    <p:text>I messed up the box sorry ... I was trying to make it a bit more subtle. Feel like I'm being yelled at to visit achgiving.</p:text>
    <p:extLst>
      <p:ext uri="{C676402C-5697-4E1C-873F-D02D1690AC5C}">
        <p15:threadingInfo xmlns:p15="http://schemas.microsoft.com/office/powerpoint/2012/main" timeZoneBias="300"/>
      </p:ext>
    </p:extLst>
  </p:cm>
  <p:cm authorId="3" dt="2021-02-05T14:53:40.424" idx="3">
    <p:pos x="6425" y="4647"/>
    <p:text>I fixed the content, but it might not be what Heather had in mind</p:text>
    <p:extLst>
      <p:ext uri="{C676402C-5697-4E1C-873F-D02D1690AC5C}">
        <p15:threadingInfo xmlns:p15="http://schemas.microsoft.com/office/powerpoint/2012/main" timeZoneBias="300">
          <p15:parentCm authorId="1" idx="16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 header slide template. Delete unless needed.</a:t>
            </a:r>
            <a:endParaRPr dirty="0"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Content slide option one template. Delete unless needed.</a:t>
            </a:r>
            <a:endParaRPr dirty="0"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Content slide option two template. Delete unless needed.</a:t>
            </a:r>
            <a:endParaRPr dirty="0"/>
          </a:p>
        </p:txBody>
      </p:sp>
      <p:sp>
        <p:nvSpPr>
          <p:cNvPr id="127" name="Google Shape;1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 slide template. Delete unless needed.</a:t>
            </a:r>
            <a:endParaRPr dirty="0"/>
          </a:p>
        </p:txBody>
      </p:sp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  <a:tabLst/>
              <a:defRPr/>
            </a:pPr>
            <a:r>
              <a:rPr lang="en-US" sz="1200" b="1" dirty="0"/>
              <a:t>Provides more money for your mission.</a:t>
            </a:r>
            <a:r>
              <a:rPr lang="en-US" sz="1200" dirty="0"/>
              <a:t> With lower fees and a reliable donor stream, more money can go where it’s intended.</a:t>
            </a:r>
            <a:endParaRPr lang="en-US" sz="1200" b="1" dirty="0"/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  <a:tabLst/>
              <a:defRPr/>
            </a:pPr>
            <a:r>
              <a:rPr lang="en-US" sz="1200" b="1" dirty="0"/>
              <a:t>Empowers sustaining donors.</a:t>
            </a:r>
            <a:r>
              <a:rPr lang="en-US" sz="1200" dirty="0"/>
              <a:t> With recurring payments, your donors can schedule the day and amount of a regular donation. </a:t>
            </a:r>
            <a:r>
              <a:rPr lang="en-US" sz="1200" i="1" dirty="0"/>
              <a:t>Bank account numbers are far less likely to change than card numbers.</a:t>
            </a:r>
            <a:r>
              <a:rPr lang="en-US" sz="1200" dirty="0"/>
              <a:t> </a:t>
            </a:r>
            <a:endParaRPr lang="en-US" sz="1200" b="1" dirty="0"/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  <a:tabLst/>
              <a:defRPr/>
            </a:pPr>
            <a:r>
              <a:rPr lang="en-US" sz="1200" b="1" dirty="0"/>
              <a:t>Aligns with the needs of younger donors.</a:t>
            </a:r>
            <a:r>
              <a:rPr lang="en-US" sz="1200" dirty="0"/>
              <a:t> Younger people often don’t have checks and carry little cash, but they are familiar with electronic payments.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  <a:tabLst/>
              <a:defRPr/>
            </a:pPr>
            <a:r>
              <a:rPr lang="en-US" sz="1200" b="1" dirty="0"/>
              <a:t>Lowers processing costs.</a:t>
            </a:r>
            <a:r>
              <a:rPr lang="en-US" sz="1200" dirty="0"/>
              <a:t> Electronic bank transactions are often less expensive to process than cards and checks.</a:t>
            </a:r>
            <a:endParaRPr lang="en-US" dirty="0"/>
          </a:p>
          <a:p>
            <a:pPr marL="22860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en-US" sz="1200" b="1" dirty="0"/>
              <a:t>Makes receiving donations a snap.</a:t>
            </a:r>
            <a:r>
              <a:rPr lang="en-US" sz="1200" dirty="0"/>
              <a:t> Unlike cash or checks, electronic bank transactions  donations go directly into the organization’s bank or credit union account.</a:t>
            </a:r>
            <a:endParaRPr lang="en-US" dirty="0"/>
          </a:p>
        </p:txBody>
      </p:sp>
      <p:sp>
        <p:nvSpPr>
          <p:cNvPr id="65" name="Google Shape;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SzPts val="1665"/>
              <a:buChar char="•"/>
            </a:pPr>
            <a:r>
              <a:rPr lang="en-US" sz="1200" b="1" dirty="0"/>
              <a:t>Easy to sign up. </a:t>
            </a:r>
            <a:r>
              <a:rPr lang="en-US" sz="1200" dirty="0"/>
              <a:t>As quick as donating by credit card or check.</a:t>
            </a:r>
            <a:endParaRPr lang="en-US" dirty="0"/>
          </a:p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SzPts val="1665"/>
              <a:buChar char="•"/>
            </a:pPr>
            <a:r>
              <a:rPr lang="en-US" sz="1200" b="1" dirty="0"/>
              <a:t>Set it and forget it. </a:t>
            </a:r>
            <a:r>
              <a:rPr lang="en-US" sz="1200" dirty="0"/>
              <a:t>Recurring donations are automatic, continuous and easy for donors to update. </a:t>
            </a:r>
            <a:endParaRPr lang="en-US" dirty="0"/>
          </a:p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SzPts val="1665"/>
              <a:buChar char="•"/>
            </a:pPr>
            <a:r>
              <a:rPr lang="en-US" sz="1200" b="1" dirty="0"/>
              <a:t>Greater peace of mind. </a:t>
            </a:r>
            <a:r>
              <a:rPr lang="en-US" sz="1200" dirty="0"/>
              <a:t>Unlike credit card donations, electronic bank transactions don’t need to be renewed!</a:t>
            </a:r>
            <a:endParaRPr lang="en-US" dirty="0"/>
          </a:p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SzPts val="1665"/>
              <a:buChar char="•"/>
            </a:pPr>
            <a:r>
              <a:rPr lang="en-US" sz="1200" b="1" dirty="0"/>
              <a:t>Better value. </a:t>
            </a:r>
            <a:r>
              <a:rPr lang="en-US" sz="1200" dirty="0"/>
              <a:t>More of each donation will go to the mission donors care about.</a:t>
            </a:r>
            <a:endParaRPr lang="en-US" dirty="0"/>
          </a:p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SzPts val="1665"/>
              <a:buChar char="•"/>
            </a:pPr>
            <a:r>
              <a:rPr lang="en-US" sz="1200" b="1" dirty="0"/>
              <a:t>More secure. </a:t>
            </a:r>
            <a:r>
              <a:rPr lang="en-US" sz="1200" dirty="0"/>
              <a:t>Checks pass through many hands, but electronic bank transactions uses bank-level encryption to protect donor information.</a:t>
            </a:r>
            <a:endParaRPr lang="en-US" dirty="0"/>
          </a:p>
        </p:txBody>
      </p:sp>
      <p:sp>
        <p:nvSpPr>
          <p:cNvPr id="74" name="Google Shape;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Personalize this slide with your contact information.</a:t>
            </a: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Title slide template. Delete unless needed.</a:t>
            </a:r>
            <a:endParaRPr dirty="0"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A picture containing person, person, holding, look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838200" y="744792"/>
            <a:ext cx="7315200" cy="241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838200" y="3931959"/>
            <a:ext cx="73152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>
            <a:spLocks noGrp="1"/>
          </p:cNvSpPr>
          <p:nvPr>
            <p:ph type="pic" idx="2"/>
          </p:nvPr>
        </p:nvSpPr>
        <p:spPr>
          <a:xfrm>
            <a:off x="0" y="2231"/>
            <a:ext cx="12192000" cy="685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1850" y="576263"/>
            <a:ext cx="5264150" cy="52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2203221"/>
            <a:ext cx="10515600" cy="359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69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6906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838199" y="2203221"/>
            <a:ext cx="7012260" cy="359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8"/>
          <p:cNvSpPr/>
          <p:nvPr/>
        </p:nvSpPr>
        <p:spPr>
          <a:xfrm>
            <a:off x="8140390" y="2203221"/>
            <a:ext cx="3213410" cy="756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8"/>
          <p:cNvSpPr/>
          <p:nvPr/>
        </p:nvSpPr>
        <p:spPr>
          <a:xfrm>
            <a:off x="8140388" y="2959330"/>
            <a:ext cx="3213412" cy="2840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140389" y="2959328"/>
            <a:ext cx="321341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4" descr="A picture containing shap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" y="6094823"/>
            <a:ext cx="1525657" cy="3980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>
            <a:spLocks noGrp="1"/>
          </p:cNvSpPr>
          <p:nvPr>
            <p:ph type="ctrTitle"/>
          </p:nvPr>
        </p:nvSpPr>
        <p:spPr>
          <a:xfrm>
            <a:off x="838199" y="744792"/>
            <a:ext cx="10559717" cy="241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dirty="0"/>
              <a:t>Electronic Bank Transfers</a:t>
            </a:r>
            <a:br>
              <a:rPr lang="en-US" dirty="0"/>
            </a:br>
            <a:r>
              <a:rPr lang="en-US" dirty="0"/>
              <a:t>Support Nonprofits</a:t>
            </a:r>
            <a:br>
              <a:rPr lang="en-US" dirty="0"/>
            </a:br>
            <a:br>
              <a:rPr lang="en-US" dirty="0"/>
            </a:br>
            <a:r>
              <a:rPr lang="en-US" sz="2400" b="0" i="1" dirty="0">
                <a:solidFill>
                  <a:schemeClr val="accent3"/>
                </a:solidFill>
              </a:rPr>
              <a:t>Please customize this presentation based on your organization’s needs. </a:t>
            </a:r>
            <a:endParaRPr sz="2400" b="0" dirty="0">
              <a:solidFill>
                <a:schemeClr val="accent3"/>
              </a:solidFill>
            </a:endParaRPr>
          </a:p>
        </p:txBody>
      </p:sp>
      <p:sp>
        <p:nvSpPr>
          <p:cNvPr id="45" name="Google Shape;45;p1"/>
          <p:cNvSpPr txBox="1">
            <a:spLocks noGrp="1"/>
          </p:cNvSpPr>
          <p:nvPr>
            <p:ph type="subTitle" idx="1"/>
          </p:nvPr>
        </p:nvSpPr>
        <p:spPr>
          <a:xfrm>
            <a:off x="838199" y="4169465"/>
            <a:ext cx="8426117" cy="12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Electronic bank transfers free up time, save money and energy so you can focus on what really matters.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descr="A picture containing object, clock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231"/>
            <a:ext cx="12192000" cy="68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831850" y="576263"/>
            <a:ext cx="5264150" cy="52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body" idx="1"/>
          </p:nvPr>
        </p:nvSpPr>
        <p:spPr>
          <a:xfrm>
            <a:off x="838200" y="2203221"/>
            <a:ext cx="10515600" cy="359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>
            <a:off x="838199" y="2203221"/>
            <a:ext cx="6862763" cy="359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body" idx="2"/>
          </p:nvPr>
        </p:nvSpPr>
        <p:spPr>
          <a:xfrm>
            <a:off x="8115300" y="2957513"/>
            <a:ext cx="3238499" cy="284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231"/>
            <a:ext cx="12192000" cy="68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831850" y="576263"/>
            <a:ext cx="5264150" cy="52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" descr="A picture containing object, clock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745"/>
            <a:ext cx="12192000" cy="68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"/>
          <p:cNvSpPr txBox="1">
            <a:spLocks noGrp="1"/>
          </p:cNvSpPr>
          <p:nvPr>
            <p:ph type="title"/>
          </p:nvPr>
        </p:nvSpPr>
        <p:spPr>
          <a:xfrm>
            <a:off x="831851" y="590777"/>
            <a:ext cx="6418955" cy="52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dirty="0"/>
              <a:t>Safe. Secure. Reliable. </a:t>
            </a:r>
            <a:br>
              <a:rPr lang="en-US" sz="4000" dirty="0"/>
            </a:br>
            <a:r>
              <a:rPr lang="en-US" sz="4000" dirty="0"/>
              <a:t>Making electronic bank transfers an option will benefit your </a:t>
            </a:r>
            <a:r>
              <a:rPr lang="en-US" sz="4000" dirty="0">
                <a:solidFill>
                  <a:schemeClr val="tx1"/>
                </a:solidFill>
              </a:rPr>
              <a:t>sustaining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donors, your organization </a:t>
            </a:r>
            <a:br>
              <a:rPr lang="en-US" sz="4000" dirty="0"/>
            </a:br>
            <a:r>
              <a:rPr lang="en-US" sz="4000" dirty="0"/>
              <a:t>and your mission.</a:t>
            </a:r>
            <a:endParaRPr dirty="0"/>
          </a:p>
        </p:txBody>
      </p:sp>
      <p:sp>
        <p:nvSpPr>
          <p:cNvPr id="52" name="Google Shape;52;p2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455" y="1690689"/>
            <a:ext cx="9282545" cy="532525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What is an Electronic Bank Transaction?</a:t>
            </a:r>
            <a:endParaRPr dirty="0"/>
          </a:p>
        </p:txBody>
      </p:sp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838199" y="2022288"/>
            <a:ext cx="6929177" cy="381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</a:pPr>
            <a:r>
              <a:rPr lang="en-US" sz="2200" dirty="0"/>
              <a:t>Electronic bank transfers are a trusted, secure way of receiving </a:t>
            </a:r>
            <a:r>
              <a:rPr lang="en-US" sz="2200" dirty="0">
                <a:solidFill>
                  <a:schemeClr val="tx1"/>
                </a:solidFill>
              </a:rPr>
              <a:t>sustaining</a:t>
            </a:r>
            <a:r>
              <a:rPr lang="en-US" sz="2200" dirty="0"/>
              <a:t> donations.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</a:pPr>
            <a:r>
              <a:rPr lang="en-US" sz="2200" dirty="0"/>
              <a:t>By using electronic bank transfers, </a:t>
            </a:r>
            <a:r>
              <a:rPr lang="en-US" sz="2200" dirty="0">
                <a:solidFill>
                  <a:schemeClr val="tx1"/>
                </a:solidFill>
              </a:rPr>
              <a:t>sustaining</a:t>
            </a:r>
            <a:r>
              <a:rPr lang="en-US" sz="2200" dirty="0"/>
              <a:t> donors can give directly from a bank or credit union account rather than using a check, cash or card.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</a:pPr>
            <a:r>
              <a:rPr lang="en-US" sz="2200" dirty="0"/>
              <a:t>Funds are transferred electronically directly from their bank or credit union account into your organization’s account. </a:t>
            </a:r>
            <a:endParaRPr sz="2200" dirty="0"/>
          </a:p>
        </p:txBody>
      </p:sp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man on laptop">
            <a:extLst>
              <a:ext uri="{FF2B5EF4-FFF2-40B4-BE49-F238E27FC236}">
                <a16:creationId xmlns:a16="http://schemas.microsoft.com/office/drawing/2014/main" id="{14EA750D-35DC-5440-99F9-DD805F7F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2" b="13471"/>
          <a:stretch/>
        </p:blipFill>
        <p:spPr bwMode="auto">
          <a:xfrm>
            <a:off x="8189913" y="1690689"/>
            <a:ext cx="4002087" cy="51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>
                <a:solidFill>
                  <a:schemeClr val="bg1"/>
                </a:solidFill>
              </a:rPr>
              <a:t>Sustaining</a:t>
            </a:r>
            <a:r>
              <a:rPr lang="en-US" dirty="0"/>
              <a:t> Donations Made Using Electronic Bank Transfers Offer Multiple Benefits for Your Organization.</a:t>
            </a:r>
            <a:endParaRPr dirty="0"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838199" y="1937849"/>
            <a:ext cx="7225146" cy="391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lnSpc>
                <a:spcPct val="120000"/>
              </a:lnSpc>
              <a:buSzPts val="1530"/>
            </a:pPr>
            <a:r>
              <a:rPr lang="en-US" sz="2400" dirty="0"/>
              <a:t>Provides more money for your mission.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en-US" sz="2400" dirty="0"/>
              <a:t>Empowers sustaining donors.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en-US" sz="2400" dirty="0"/>
              <a:t>Aligns with the needs of younger donors. </a:t>
            </a:r>
          </a:p>
          <a:p>
            <a:pPr marL="228600" indent="-228600">
              <a:lnSpc>
                <a:spcPct val="120000"/>
              </a:lnSpc>
              <a:buSzPts val="1530"/>
            </a:pPr>
            <a:r>
              <a:rPr lang="en-US" sz="2400" dirty="0"/>
              <a:t>Lowers processing costs. </a:t>
            </a:r>
          </a:p>
          <a:p>
            <a:pPr marL="228600" indent="-228600">
              <a:lnSpc>
                <a:spcPct val="120000"/>
              </a:lnSpc>
              <a:buSzPts val="1530"/>
            </a:pPr>
            <a:r>
              <a:rPr lang="en-US" sz="2400" dirty="0"/>
              <a:t>Makes receiving donations a snap.</a:t>
            </a:r>
          </a:p>
          <a:p>
            <a:pPr marL="228600" lvl="0" indent="-131445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endParaRPr sz="1530" dirty="0"/>
          </a:p>
        </p:txBody>
      </p:sp>
      <p:sp>
        <p:nvSpPr>
          <p:cNvPr id="69" name="Google Shape;69;p4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6">
            <a:extLst>
              <a:ext uri="{FF2B5EF4-FFF2-40B4-BE49-F238E27FC236}">
                <a16:creationId xmlns:a16="http://schemas.microsoft.com/office/drawing/2014/main" id="{7C85EB5F-E941-4FA6-AA41-C3EA10F048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069" t="-951" r="16394" b="951"/>
          <a:stretch/>
        </p:blipFill>
        <p:spPr>
          <a:xfrm>
            <a:off x="6858000" y="1643450"/>
            <a:ext cx="5334002" cy="52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>
                <a:solidFill>
                  <a:schemeClr val="bg1"/>
                </a:solidFill>
              </a:rPr>
              <a:t>Sustaining</a:t>
            </a:r>
            <a:r>
              <a:rPr lang="en-US" dirty="0"/>
              <a:t> Donors Benefit From</a:t>
            </a:r>
            <a:br>
              <a:rPr lang="en-US" dirty="0"/>
            </a:br>
            <a:r>
              <a:rPr lang="en-US" dirty="0"/>
              <a:t>Electronic Bank Transfers, Too! </a:t>
            </a:r>
            <a:endParaRPr dirty="0"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838200" y="2203221"/>
            <a:ext cx="9486418" cy="359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SzPts val="1665"/>
              <a:buChar char="•"/>
            </a:pPr>
            <a:r>
              <a:rPr lang="en-US" sz="2800" dirty="0"/>
              <a:t>Easy to sign up.</a:t>
            </a:r>
          </a:p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SzPts val="1665"/>
              <a:buChar char="•"/>
            </a:pPr>
            <a:r>
              <a:rPr lang="en-US" sz="2800" dirty="0"/>
              <a:t>Set it and forget it.</a:t>
            </a:r>
          </a:p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SzPts val="1665"/>
              <a:buChar char="•"/>
            </a:pPr>
            <a:r>
              <a:rPr lang="en-US" sz="2800" dirty="0"/>
              <a:t>Greater peace of mind.</a:t>
            </a:r>
          </a:p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SzPts val="1665"/>
              <a:buChar char="•"/>
            </a:pPr>
            <a:r>
              <a:rPr lang="en-US" sz="2800" dirty="0"/>
              <a:t>Better value.</a:t>
            </a:r>
          </a:p>
          <a:p>
            <a:pPr marL="228600" lvl="0" indent="-228600" algn="l" rtl="0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SzPts val="1665"/>
              <a:buChar char="•"/>
            </a:pPr>
            <a:r>
              <a:rPr lang="en-US" sz="2800" dirty="0"/>
              <a:t>More secure.</a:t>
            </a:r>
          </a:p>
        </p:txBody>
      </p:sp>
      <p:sp>
        <p:nvSpPr>
          <p:cNvPr id="79" name="Google Shape;79;p5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709366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How Can You Offer Electronic Bank Transfers to Donors?</a:t>
            </a:r>
            <a:endParaRPr dirty="0"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373487" y="1795655"/>
            <a:ext cx="9041976" cy="395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  <a:buSzPts val="1530"/>
            </a:pPr>
            <a:r>
              <a:rPr lang="en-US" sz="2000" dirty="0"/>
              <a:t>Create an internal team to establish goals, budget and timeline. </a:t>
            </a:r>
            <a:endParaRPr sz="2000" dirty="0"/>
          </a:p>
          <a:p>
            <a:pPr marL="228600" indent="-228600">
              <a:lnSpc>
                <a:spcPct val="120000"/>
              </a:lnSpc>
              <a:buSzPts val="1530"/>
            </a:pPr>
            <a:r>
              <a:rPr lang="en-US" sz="2000" dirty="0"/>
              <a:t>Talk to your financial institution for guidance in choosing a vendor who can process electronic bank transfers and can ensure you gather the right donor information.</a:t>
            </a:r>
            <a:endParaRPr sz="2000" dirty="0"/>
          </a:p>
          <a:p>
            <a:pPr marL="228600" indent="-228600">
              <a:lnSpc>
                <a:spcPct val="120000"/>
              </a:lnSpc>
              <a:buSzPts val="1530"/>
            </a:pPr>
            <a:r>
              <a:rPr lang="en-US" sz="2000" dirty="0"/>
              <a:t>Integrate electronic bank transfers with your accounting system and database.</a:t>
            </a:r>
            <a:endParaRPr sz="2000" dirty="0"/>
          </a:p>
          <a:p>
            <a:pPr marL="228600" indent="-228600">
              <a:lnSpc>
                <a:spcPct val="120000"/>
              </a:lnSpc>
              <a:buSzPts val="1530"/>
            </a:pPr>
            <a:r>
              <a:rPr lang="en-US" sz="2000" dirty="0"/>
              <a:t>Once your organization can accept electronic bank transfers, update your website to include the option. Update any offline donation forms, too. </a:t>
            </a:r>
            <a:endParaRPr sz="2000" dirty="0"/>
          </a:p>
          <a:p>
            <a:pPr marL="228600" indent="-228600">
              <a:lnSpc>
                <a:spcPct val="120000"/>
              </a:lnSpc>
              <a:buSzPts val="1530"/>
            </a:pPr>
            <a:r>
              <a:rPr lang="en-US" sz="2000" dirty="0"/>
              <a:t>Set electronic bank transfers as your website’s default donation option. </a:t>
            </a:r>
            <a:endParaRPr sz="2000" dirty="0"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7" name="Google Shape;76;p5">
            <a:extLst>
              <a:ext uri="{FF2B5EF4-FFF2-40B4-BE49-F238E27FC236}">
                <a16:creationId xmlns:a16="http://schemas.microsoft.com/office/drawing/2014/main" id="{5F6588C8-7D11-484F-8BB1-FCAB835662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1693" y="1"/>
            <a:ext cx="687030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How Do You Get Donors to Make the Switch? </a:t>
            </a:r>
            <a:endParaRPr dirty="0"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1"/>
          </p:nvPr>
        </p:nvSpPr>
        <p:spPr>
          <a:xfrm>
            <a:off x="838200" y="2102914"/>
            <a:ext cx="6758354" cy="359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  <a:buSzPts val="1395"/>
            </a:pPr>
            <a:r>
              <a:rPr lang="en-US" dirty="0"/>
              <a:t>Share the benefits of using electronic bank transfers with donors.</a:t>
            </a:r>
            <a:endParaRPr dirty="0"/>
          </a:p>
          <a:p>
            <a:pPr marL="228600" indent="-228600">
              <a:lnSpc>
                <a:spcPct val="120000"/>
              </a:lnSpc>
              <a:buSzPts val="1395"/>
            </a:pPr>
            <a:r>
              <a:rPr lang="en-US" dirty="0"/>
              <a:t>Name the sustaining donor program. (For example, Gold Star)</a:t>
            </a:r>
            <a:endParaRPr dirty="0"/>
          </a:p>
          <a:p>
            <a:pPr marL="228600" indent="-228600">
              <a:lnSpc>
                <a:spcPct val="120000"/>
              </a:lnSpc>
              <a:buSzPts val="1395"/>
            </a:pPr>
            <a:r>
              <a:rPr lang="en-US" dirty="0"/>
              <a:t>Celebrate the anniversary of members becoming sustaining donors. Encourage them to increase their contributions. </a:t>
            </a:r>
            <a:endParaRPr dirty="0"/>
          </a:p>
          <a:p>
            <a:pPr marL="228600" indent="-228600">
              <a:lnSpc>
                <a:spcPct val="120000"/>
              </a:lnSpc>
              <a:buSzPts val="1395"/>
            </a:pPr>
            <a:r>
              <a:rPr lang="en-US" dirty="0"/>
              <a:t>Recognize and reward sustaining members.</a:t>
            </a:r>
            <a:endParaRPr dirty="0"/>
          </a:p>
          <a:p>
            <a:pPr marL="228600" indent="-228600">
              <a:lnSpc>
                <a:spcPct val="120000"/>
              </a:lnSpc>
              <a:buSzPts val="1395"/>
            </a:pPr>
            <a:r>
              <a:rPr lang="en-US" dirty="0"/>
              <a:t>Mention e</a:t>
            </a:r>
            <a:r>
              <a:rPr lang="en-US" sz="1800" dirty="0"/>
              <a:t>lectronic bank transfers</a:t>
            </a:r>
            <a:r>
              <a:rPr lang="en-US" dirty="0"/>
              <a:t> in your communications.</a:t>
            </a:r>
            <a:endParaRPr dirty="0"/>
          </a:p>
          <a:p>
            <a:pPr marL="228600" indent="-228600">
              <a:lnSpc>
                <a:spcPct val="120000"/>
              </a:lnSpc>
              <a:buSzPts val="1395"/>
            </a:pPr>
            <a:r>
              <a:rPr lang="en-US" dirty="0"/>
              <a:t>Measure communications results and focus on those tactics that perform best.</a:t>
            </a:r>
            <a:endParaRPr dirty="0"/>
          </a:p>
        </p:txBody>
      </p:sp>
      <p:sp>
        <p:nvSpPr>
          <p:cNvPr id="95" name="Google Shape;95;p7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2"/>
          </p:nvPr>
        </p:nvSpPr>
        <p:spPr>
          <a:xfrm>
            <a:off x="8201025" y="3165050"/>
            <a:ext cx="3099857" cy="168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Aft>
                <a:spcPts val="0"/>
              </a:spcAft>
              <a:buSzPts val="1800"/>
              <a:buFont typeface="Arial"/>
              <a:buNone/>
            </a:pPr>
            <a:r>
              <a:rPr lang="en-US" dirty="0"/>
              <a:t>Visit, nacha.org/nonprofits to find more detailed steps for enrolling donors, sample forms, phone scripts and FAQs.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7F0A5-D163-C042-8AB2-60ECCFF9A7BB}"/>
              </a:ext>
            </a:extLst>
          </p:cNvPr>
          <p:cNvSpPr/>
          <p:nvPr/>
        </p:nvSpPr>
        <p:spPr>
          <a:xfrm>
            <a:off x="8201025" y="2299735"/>
            <a:ext cx="3148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Learn More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231"/>
            <a:ext cx="12192000" cy="68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677199" y="788580"/>
            <a:ext cx="7160515" cy="52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dirty="0"/>
              <a:t>Thank You for Making the Switch to Electronic Bank Transfers</a:t>
            </a:r>
            <a:endParaRPr dirty="0"/>
          </a:p>
        </p:txBody>
      </p:sp>
      <p:sp>
        <p:nvSpPr>
          <p:cNvPr id="103" name="Google Shape;103;p8"/>
          <p:cNvSpPr txBox="1">
            <a:spLocks noGrp="1"/>
          </p:cNvSpPr>
          <p:nvPr>
            <p:ph type="sldNum" idx="12"/>
          </p:nvPr>
        </p:nvSpPr>
        <p:spPr>
          <a:xfrm>
            <a:off x="8610600" y="611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4" name="Google Shape;104;p8"/>
          <p:cNvSpPr txBox="1"/>
          <p:nvPr/>
        </p:nvSpPr>
        <p:spPr>
          <a:xfrm>
            <a:off x="677199" y="5928527"/>
            <a:ext cx="6329516" cy="52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[your phone number]  |  [email]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>
            <a:spLocks noGrp="1"/>
          </p:cNvSpPr>
          <p:nvPr>
            <p:ph type="ctrTitle"/>
          </p:nvPr>
        </p:nvSpPr>
        <p:spPr>
          <a:xfrm>
            <a:off x="838200" y="744792"/>
            <a:ext cx="7315200" cy="241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dirty="0"/>
              <a:t>Your title</a:t>
            </a:r>
            <a:endParaRPr dirty="0"/>
          </a:p>
        </p:txBody>
      </p:sp>
      <p:sp>
        <p:nvSpPr>
          <p:cNvPr id="110" name="Google Shape;110;p9"/>
          <p:cNvSpPr txBox="1">
            <a:spLocks noGrp="1"/>
          </p:cNvSpPr>
          <p:nvPr>
            <p:ph type="subTitle" idx="1"/>
          </p:nvPr>
        </p:nvSpPr>
        <p:spPr>
          <a:xfrm>
            <a:off x="838200" y="3931959"/>
            <a:ext cx="73152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cha">
      <a:dk1>
        <a:srgbClr val="000000"/>
      </a:dk1>
      <a:lt1>
        <a:srgbClr val="FFFFFF"/>
      </a:lt1>
      <a:dk2>
        <a:srgbClr val="272827"/>
      </a:dk2>
      <a:lt2>
        <a:srgbClr val="E7E6E6"/>
      </a:lt2>
      <a:accent1>
        <a:srgbClr val="006EFE"/>
      </a:accent1>
      <a:accent2>
        <a:srgbClr val="055DDD"/>
      </a:accent2>
      <a:accent3>
        <a:srgbClr val="0DAD05"/>
      </a:accent3>
      <a:accent4>
        <a:srgbClr val="11890A"/>
      </a:accent4>
      <a:accent5>
        <a:srgbClr val="DC6917"/>
      </a:accent5>
      <a:accent6>
        <a:srgbClr val="BF5910"/>
      </a:accent6>
      <a:hlink>
        <a:srgbClr val="006EFF"/>
      </a:hlink>
      <a:folHlink>
        <a:srgbClr val="055D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12791</TotalTime>
  <Words>712</Words>
  <Application>Microsoft Office PowerPoint</Application>
  <PresentationFormat>Widescreen</PresentationFormat>
  <Paragraphs>68</Paragraphs>
  <Slides>13</Slides>
  <Notes>13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Electronic Bank Transfers Support Nonprofits  Please customize this presentation based on your organization’s needs. </vt:lpstr>
      <vt:lpstr>Safe. Secure. Reliable.  Making electronic bank transfers an option will benefit your sustaining donors, your organization  and your mission.</vt:lpstr>
      <vt:lpstr>What is an Electronic Bank Transaction?</vt:lpstr>
      <vt:lpstr>Sustaining Donations Made Using Electronic Bank Transfers Offer Multiple Benefits for Your Organization.</vt:lpstr>
      <vt:lpstr>Sustaining Donors Benefit From Electronic Bank Transfers, Too! </vt:lpstr>
      <vt:lpstr>How Can You Offer Electronic Bank Transfers to Donors?</vt:lpstr>
      <vt:lpstr>How Do You Get Donors to Make the Switch? </vt:lpstr>
      <vt:lpstr>Thank You for Making the Switch to Electronic Bank Transfers</vt:lpstr>
      <vt:lpstr>Your title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 Giving Supports Nonprofits</dc:title>
  <dc:creator>Paul Wind</dc:creator>
  <cp:lastModifiedBy>Heather McElrath</cp:lastModifiedBy>
  <cp:revision>47</cp:revision>
  <dcterms:created xsi:type="dcterms:W3CDTF">2020-11-18T15:15:12Z</dcterms:created>
  <dcterms:modified xsi:type="dcterms:W3CDTF">2021-06-03T16:10:01Z</dcterms:modified>
</cp:coreProperties>
</file>